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57" r:id="rId4"/>
    <p:sldId id="258" r:id="rId5"/>
    <p:sldId id="259" r:id="rId6"/>
    <p:sldId id="261" r:id="rId7"/>
    <p:sldId id="260" r:id="rId8"/>
    <p:sldId id="262" r:id="rId9"/>
    <p:sldId id="268" r:id="rId10"/>
    <p:sldId id="263" r:id="rId11"/>
    <p:sldId id="264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4DC14A-9EDE-E642-9F19-8F8FD3C6C488}" v="573" dt="2022-12-01T02:40:57.2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72"/>
  </p:normalViewPr>
  <p:slideViewPr>
    <p:cSldViewPr snapToGrid="0">
      <p:cViewPr varScale="1">
        <p:scale>
          <a:sx n="120" d="100"/>
          <a:sy n="120" d="100"/>
        </p:scale>
        <p:origin x="4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FDC49-6425-441A-55EB-CFCF12EE61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1D3BC4-1D7C-D9BA-BD89-A39D85F33B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C2059-AE8D-F1C2-6B4F-B996526C1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23DE-8B4F-044E-9842-96E2003B2DFF}" type="datetimeFigureOut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B8871-C25F-2DBB-4D16-FC234D8B7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378A13-9A3D-9282-888E-192B62863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B4DF-E110-0947-80C5-FF087CBAC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610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F4110-84C7-2B41-0AE7-2C8DE0DDC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E5045A-D3F5-6B08-F54B-BB1A52979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C5D340-C5AC-3E15-A10A-E815CF41C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23DE-8B4F-044E-9842-96E2003B2DFF}" type="datetimeFigureOut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32DEAB-15E9-9657-31D2-75C24234E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B60B4-3108-2F52-BCC1-FFE9F14B8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B4DF-E110-0947-80C5-FF087CBAC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557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261D59-83BB-DA9E-364B-1EA598DB01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B472EA-3430-ABFD-F9EE-36105D982A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13AD4F-C6CF-F904-921D-372173C37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23DE-8B4F-044E-9842-96E2003B2DFF}" type="datetimeFigureOut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FE0F5E-8ECB-4065-4B3E-98A40069C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AD7685-D3CB-24BE-7921-F50FDE996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B4DF-E110-0947-80C5-FF087CBAC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040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E3C93-EB66-BDD0-5A3C-351321344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41765-4D82-D0B1-52A8-F3CE270E6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0B5086-6AAD-0D08-C784-79CAA40399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23DE-8B4F-044E-9842-96E2003B2DFF}" type="datetimeFigureOut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EA6D8-67E8-B6BF-AF7F-96FCEE3F3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E4384C-DD2A-51C3-8D4A-9A0E396B6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B4DF-E110-0947-80C5-FF087CBAC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97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D347C-EBBB-8254-C1CC-FE88D2295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A973D-CA3F-E4E9-5DC4-17AFEE197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601DE-E572-E0D9-8DE7-2C5B703D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23DE-8B4F-044E-9842-96E2003B2DFF}" type="datetimeFigureOut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A06D39-863A-585C-4CFA-DA472406F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AA8BD9-3DE9-8995-8A0C-82AEF8E98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B4DF-E110-0947-80C5-FF087CBAC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6979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20DBD-3488-2ED1-947F-7E1811D48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2DDC5-C1A6-185F-12F1-1DB9199043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3F17A8-8FC2-AD42-FF77-EE87542DFF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6F5488-D380-061F-6EB8-59C687257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23DE-8B4F-044E-9842-96E2003B2DFF}" type="datetimeFigureOut">
              <a:rPr lang="en-US" smtClean="0"/>
              <a:t>12/1/22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749207-F102-9AC7-2E1A-BD1D94C86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FD889-457A-EE91-3EBA-9984E69C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B4DF-E110-0947-80C5-FF087CBAC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747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1C09A-72CD-2601-20F2-4FFB1BD64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4CDFC1-F8D6-EAFA-16DE-C2A4434F1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0FC650-5FCA-1826-A087-C16AA5585A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3DC9AE-4DA0-913C-866A-F3F7DDC5BF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A0FA43-A4AD-287F-B27E-D16D86DAD5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C040DE-1EF8-D2DB-E219-930686E34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23DE-8B4F-044E-9842-96E2003B2DFF}" type="datetimeFigureOut">
              <a:rPr lang="en-US" smtClean="0"/>
              <a:t>12/1/22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45DC37-B316-F68B-FD7D-AB2CF458D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2C5D8D-5EEE-38A1-F77C-D3052468F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B4DF-E110-0947-80C5-FF087CBAC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631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A05B7-4050-04F7-B6FC-8F186844F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2591EC-DD75-7E3E-3658-281A197AD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23DE-8B4F-044E-9842-96E2003B2DFF}" type="datetimeFigureOut">
              <a:rPr lang="en-US" smtClean="0"/>
              <a:t>12/1/22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803932-2834-2095-4101-7CA77E5E7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92FD1E-92BF-B28C-99D4-A60B18D9C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B4DF-E110-0947-80C5-FF087CBAC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911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1D5E81-43B4-A16F-9FEF-5925B37B7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23DE-8B4F-044E-9842-96E2003B2DFF}" type="datetimeFigureOut">
              <a:rPr lang="en-US" smtClean="0"/>
              <a:t>12/1/22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CCB4A2-9F96-E614-A2CC-EC5B9B8BB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327A8-CD9D-E6E4-9F2B-81C1D1B37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B4DF-E110-0947-80C5-FF087CBAC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229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E4833-1CCB-C96E-3B65-4947D0087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6B4E7-BC8D-5CAE-CE7B-ECFB768C8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4E95D6-77AA-54A0-498C-BF263792E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5A24AC-F17C-3B4B-61CC-A839FB8F1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23DE-8B4F-044E-9842-96E2003B2DFF}" type="datetimeFigureOut">
              <a:rPr lang="en-US" smtClean="0"/>
              <a:t>12/1/22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75BA6B-4B80-D6CE-46E1-3F1605913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F9BB82-0F47-E0B9-DB50-71CDB3201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B4DF-E110-0947-80C5-FF087CBAC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6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B6055-C5A7-52AD-FF52-0DABE8177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7741F9-888B-BC51-595B-31967478F8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BAD0D7-8135-9CC8-3CC0-BFC5625D16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F8B8C7-A7BA-5C24-EE9F-FA6BB32FA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423DE-8B4F-044E-9842-96E2003B2DFF}" type="datetimeFigureOut">
              <a:rPr lang="en-US" smtClean="0"/>
              <a:t>12/1/22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11E5CF-CA11-BDFD-BBF4-E4E391365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234B88-1476-03F8-63AB-295EC5406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DB4DF-E110-0947-80C5-FF087CBAC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41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67B24C-3D9A-BE97-51CA-20B0591B2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CEAD88-5A6E-B99A-23E8-5AA9F8E847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4570B2-DE1F-BF86-E612-C71251BFA3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423DE-8B4F-044E-9842-96E2003B2DFF}" type="datetimeFigureOut">
              <a:rPr lang="en-US" smtClean="0"/>
              <a:t>12/1/22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846C6B-BCE6-DDC1-3740-0DD94EB152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A2DCB-2079-ED8D-FA7F-C6B2813417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DB4DF-E110-0947-80C5-FF087CBAC5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646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2BFD0B-44C3-C116-E684-FFAEFC7235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4095" y="851517"/>
            <a:ext cx="5238466" cy="2991416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latin typeface="Courier" pitchFamily="2" charset="0"/>
              </a:rPr>
              <a:t>AuVeDT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1C1216-E3E9-C984-95D9-020EA9510C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4096" y="3842932"/>
            <a:ext cx="4167115" cy="2163551"/>
          </a:xfrm>
        </p:spPr>
        <p:txBody>
          <a:bodyPr anchor="t">
            <a:normAutofit/>
          </a:bodyPr>
          <a:lstStyle/>
          <a:p>
            <a:pPr algn="l"/>
            <a:r>
              <a:rPr lang="en-US"/>
              <a:t>Auburn Vehicle Dynamics Toolkit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16091682-924A-2DFC-D25E-85D49C3CC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503" y="2311552"/>
            <a:ext cx="3217333" cy="285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95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D6D418-A626-7D59-3F0A-33EAC8E7C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4134" y="1396289"/>
            <a:ext cx="5006336" cy="1325563"/>
          </a:xfrm>
        </p:spPr>
        <p:txBody>
          <a:bodyPr>
            <a:normAutofit/>
          </a:bodyPr>
          <a:lstStyle/>
          <a:p>
            <a:r>
              <a:rPr lang="en-US" dirty="0"/>
              <a:t>Practical Implementation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desk with technical drawings, pencil and tools">
            <a:extLst>
              <a:ext uri="{FF2B5EF4-FFF2-40B4-BE49-F238E27FC236}">
                <a16:creationId xmlns:a16="http://schemas.microsoft.com/office/drawing/2014/main" id="{BA6929AF-13FD-991B-6E6E-B2EE215BD7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679" r="17686" b="-1"/>
          <a:stretch/>
        </p:blipFill>
        <p:spPr>
          <a:xfrm>
            <a:off x="20" y="10"/>
            <a:ext cx="6024134" cy="6857990"/>
          </a:xfrm>
          <a:custGeom>
            <a:avLst/>
            <a:gdLst/>
            <a:ahLst/>
            <a:cxnLst/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32B5B-FDB7-5783-961C-463BCF5741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38578" y="2871982"/>
                <a:ext cx="5004073" cy="3181684"/>
              </a:xfrm>
            </p:spPr>
            <p:txBody>
              <a:bodyPr anchor="t">
                <a:normAutofit/>
              </a:bodyPr>
              <a:lstStyle/>
              <a:p>
                <a:r>
                  <a:rPr lang="en-US" sz="1500"/>
                  <a:t>PyProj is a library for converting from WGS84 to ECEF (Python).</a:t>
                </a:r>
              </a:p>
              <a:p>
                <a:r>
                  <a:rPr lang="en-US" sz="1500"/>
                  <a:t>ecef-projector is a library used for Node.js in webapp</a:t>
                </a:r>
              </a:p>
              <a:p>
                <a:r>
                  <a:rPr lang="en-US" sz="1500"/>
                  <a:t>From ECEF, we simply take derivative of the position</a:t>
                </a:r>
              </a:p>
              <a:p>
                <a:pPr marL="0" indent="0">
                  <a:buNone/>
                </a:pPr>
                <a:endParaRPr lang="en-US" sz="150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5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5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acc>
                                <m:accPr>
                                  <m:chr m:val="⃗"/>
                                  <m:ctrlPr>
                                    <a:rPr lang="en-US" sz="15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500" b="1" i="1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n-US" sz="15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500" b="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</m:e>
                      </m:d>
                      <m:r>
                        <a:rPr lang="en-US" sz="1500" b="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500" b="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500" b="0" i="1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sz="1500" b="0" i="1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d>
                        <m:dPr>
                          <m:begChr m:val="|"/>
                          <m:endChr m:val="|"/>
                          <m:ctrlPr>
                            <a:rPr lang="en-US" sz="1500" b="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500" b="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500" b="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500" b="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500" b="0" i="1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5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b="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15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500" b="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sz="1500" b="0" i="1">
                                                <a:latin typeface="Cambria Math" panose="02040503050406030204" pitchFamily="18" charset="0"/>
                                              </a:rPr>
                                              <m:t>𝑡𝑓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sz="1500" b="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500" b="0" i="1">
                                        <a:latin typeface="Cambria Math" panose="02040503050406030204" pitchFamily="18" charset="0"/>
                                      </a:rPr>
                                      <m:t>⋱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5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b="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15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500" b="0" i="1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  <m:sub>
                                            <m:r>
                                              <a:rPr lang="en-US" sz="1500" b="0" i="1">
                                                <a:latin typeface="Cambria Math" panose="02040503050406030204" pitchFamily="18" charset="0"/>
                                              </a:rPr>
                                              <m:t>𝑡𝑓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sz="1500" b="0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e>
                                  <m:e>
                                    <m:r>
                                      <a:rPr lang="en-US" sz="1500" b="0" i="1">
                                        <a:latin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500" b="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500" b="0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sz="1500" b="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500" b="0" i="1">
                                                <a:latin typeface="Cambria Math" panose="02040503050406030204" pitchFamily="18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r>
                                              <a:rPr lang="en-US" sz="1500" b="0" i="1">
                                                <a:latin typeface="Cambria Math" panose="02040503050406030204" pitchFamily="18" charset="0"/>
                                              </a:rPr>
                                              <m:t>𝑡𝑓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1500"/>
              </a:p>
              <a:p>
                <a:pPr marL="0" indent="0">
                  <a:buNone/>
                </a:pPr>
                <a:r>
                  <a:rPr lang="en-US" sz="1500"/>
                  <a:t>where each iteration of the collected data has period </a:t>
                </a:r>
                <a14:m>
                  <m:oMath xmlns:m="http://schemas.openxmlformats.org/officeDocument/2006/math">
                    <m:r>
                      <a:rPr lang="en-US" sz="1500" b="0" i="1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US" sz="15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1932B5B-FDB7-5783-961C-463BCF5741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38578" y="2871982"/>
                <a:ext cx="5004073" cy="3181684"/>
              </a:xfrm>
              <a:blipFill>
                <a:blip r:embed="rId3"/>
                <a:stretch>
                  <a:fillRect l="-506" t="-1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50926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24946-3788-7736-72A6-1F37ABC57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/>
              <a:t>Combining Real GPS drives with Vehicle Performance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SUV car driving at sunset">
            <a:extLst>
              <a:ext uri="{FF2B5EF4-FFF2-40B4-BE49-F238E27FC236}">
                <a16:creationId xmlns:a16="http://schemas.microsoft.com/office/drawing/2014/main" id="{5106BFE9-7ACF-1051-7BC1-0596A2BF92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80" r="26511" b="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132073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20" name="Rectangle 3119">
            <a:extLst>
              <a:ext uri="{FF2B5EF4-FFF2-40B4-BE49-F238E27FC236}">
                <a16:creationId xmlns:a16="http://schemas.microsoft.com/office/drawing/2014/main" id="{7C98A213-5994-475E-B327-DC6EC27FB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63C5D6-D96E-4AA3-6B52-2324FB80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670218"/>
            <a:ext cx="10909640" cy="106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dirty="0"/>
              <a:t>Results</a:t>
            </a:r>
          </a:p>
        </p:txBody>
      </p:sp>
      <p:sp>
        <p:nvSpPr>
          <p:cNvPr id="3122" name="sketch line">
            <a:extLst>
              <a:ext uri="{FF2B5EF4-FFF2-40B4-BE49-F238E27FC236}">
                <a16:creationId xmlns:a16="http://schemas.microsoft.com/office/drawing/2014/main" id="{4B030A0D-0DAD-4A99-89BB-419527D6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376" y="1800088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EB4B9632-3623-0210-EDB5-C378D5BF7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16908" y="2928869"/>
            <a:ext cx="3758184" cy="281863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70DC0567-E178-CFC8-3E0E-80B7BAD6C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8724" y="3023877"/>
            <a:ext cx="3758184" cy="281863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DCC79F4-3169-C7D5-4B06-F568DB387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2930" y="3010486"/>
            <a:ext cx="3758184" cy="281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930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42" name="Rectangle 3133">
            <a:extLst>
              <a:ext uri="{FF2B5EF4-FFF2-40B4-BE49-F238E27FC236}">
                <a16:creationId xmlns:a16="http://schemas.microsoft.com/office/drawing/2014/main" id="{B6ECEE03-918F-43ED-A7B3-F1BDE3FCE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63C5D6-D96E-4AA3-6B52-2324FB80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051"/>
            <a:ext cx="10515600" cy="12702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3143" name="sketch line">
            <a:extLst>
              <a:ext uri="{FF2B5EF4-FFF2-40B4-BE49-F238E27FC236}">
                <a16:creationId xmlns:a16="http://schemas.microsoft.com/office/drawing/2014/main" id="{010B55F0-C448-403A-8231-AD42A7BA27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2682" y="1661139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601A0A-5A34-A28B-1659-216A0D9F8B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071" r="11779" b="2"/>
          <a:stretch/>
        </p:blipFill>
        <p:spPr>
          <a:xfrm>
            <a:off x="79923" y="3149448"/>
            <a:ext cx="3735025" cy="3102417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1" y="60"/>
                </a:moveTo>
                <a:cubicBezTo>
                  <a:pt x="945946" y="-443"/>
                  <a:pt x="1004683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9" y="18018"/>
                  <a:pt x="2192264" y="13196"/>
                </a:cubicBezTo>
                <a:cubicBezTo>
                  <a:pt x="2323253" y="7660"/>
                  <a:pt x="2454242" y="2928"/>
                  <a:pt x="2585114" y="13911"/>
                </a:cubicBezTo>
                <a:cubicBezTo>
                  <a:pt x="2699008" y="24482"/>
                  <a:pt x="2813668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5" y="161085"/>
                  <a:pt x="3501168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4" y="516245"/>
                  <a:pt x="3512114" y="559861"/>
                </a:cubicBezTo>
                <a:cubicBezTo>
                  <a:pt x="3491119" y="656469"/>
                  <a:pt x="3485618" y="754605"/>
                  <a:pt x="3495724" y="852186"/>
                </a:cubicBezTo>
                <a:cubicBezTo>
                  <a:pt x="3504578" y="948437"/>
                  <a:pt x="3505176" y="1044867"/>
                  <a:pt x="3502664" y="1141386"/>
                </a:cubicBezTo>
                <a:cubicBezTo>
                  <a:pt x="3500391" y="1228440"/>
                  <a:pt x="3500750" y="1315584"/>
                  <a:pt x="3507210" y="1402639"/>
                </a:cubicBezTo>
                <a:cubicBezTo>
                  <a:pt x="3514626" y="1500407"/>
                  <a:pt x="3520966" y="1598176"/>
                  <a:pt x="3506252" y="1695857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5" y="2178986"/>
                  <a:pt x="3505415" y="2292381"/>
                </a:cubicBezTo>
                <a:cubicBezTo>
                  <a:pt x="3514746" y="2447918"/>
                  <a:pt x="3522761" y="2603544"/>
                  <a:pt x="3508406" y="2759171"/>
                </a:cubicBezTo>
                <a:cubicBezTo>
                  <a:pt x="3497997" y="2866762"/>
                  <a:pt x="3488427" y="2974352"/>
                  <a:pt x="3496442" y="3082389"/>
                </a:cubicBezTo>
                <a:cubicBezTo>
                  <a:pt x="3502066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7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8" y="3642229"/>
                  <a:pt x="1771055" y="3636431"/>
                </a:cubicBezTo>
                <a:cubicBezTo>
                  <a:pt x="1659183" y="3633576"/>
                  <a:pt x="1547429" y="3634736"/>
                  <a:pt x="1435676" y="3638305"/>
                </a:cubicBezTo>
                <a:cubicBezTo>
                  <a:pt x="1179420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4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40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2" y="9535"/>
                </a:cubicBezTo>
                <a:cubicBezTo>
                  <a:pt x="769619" y="4223"/>
                  <a:pt x="828415" y="562"/>
                  <a:pt x="887181" y="60"/>
                </a:cubicBezTo>
                <a:close/>
              </a:path>
            </a:pathLst>
          </a:cu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BEF7ADE-C243-5D1C-9AD7-B89143B579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9" t="4555" r="-2593" b="2"/>
          <a:stretch/>
        </p:blipFill>
        <p:spPr>
          <a:xfrm>
            <a:off x="3894870" y="3149448"/>
            <a:ext cx="4399212" cy="3102416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1" y="60"/>
                </a:moveTo>
                <a:cubicBezTo>
                  <a:pt x="945947" y="-443"/>
                  <a:pt x="1004683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9" y="18018"/>
                  <a:pt x="2192264" y="13196"/>
                </a:cubicBezTo>
                <a:cubicBezTo>
                  <a:pt x="2323253" y="7660"/>
                  <a:pt x="2454242" y="2928"/>
                  <a:pt x="2585114" y="13911"/>
                </a:cubicBezTo>
                <a:cubicBezTo>
                  <a:pt x="2699008" y="24482"/>
                  <a:pt x="2813669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5" y="161085"/>
                  <a:pt x="3501169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4" y="516245"/>
                  <a:pt x="3512114" y="559861"/>
                </a:cubicBezTo>
                <a:cubicBezTo>
                  <a:pt x="3491119" y="656469"/>
                  <a:pt x="3485618" y="754605"/>
                  <a:pt x="3495724" y="852186"/>
                </a:cubicBezTo>
                <a:cubicBezTo>
                  <a:pt x="3504578" y="948437"/>
                  <a:pt x="3505176" y="1044867"/>
                  <a:pt x="3502664" y="1141386"/>
                </a:cubicBezTo>
                <a:cubicBezTo>
                  <a:pt x="3500391" y="1228440"/>
                  <a:pt x="3500750" y="1315584"/>
                  <a:pt x="3507210" y="1402639"/>
                </a:cubicBezTo>
                <a:cubicBezTo>
                  <a:pt x="3514626" y="1500407"/>
                  <a:pt x="3520966" y="1598176"/>
                  <a:pt x="3506252" y="1695857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6" y="2178986"/>
                  <a:pt x="3505415" y="2292381"/>
                </a:cubicBezTo>
                <a:cubicBezTo>
                  <a:pt x="3514746" y="2447918"/>
                  <a:pt x="3522761" y="2603544"/>
                  <a:pt x="3508406" y="2759171"/>
                </a:cubicBezTo>
                <a:cubicBezTo>
                  <a:pt x="3497997" y="2866762"/>
                  <a:pt x="3488428" y="2974352"/>
                  <a:pt x="3496442" y="3082389"/>
                </a:cubicBezTo>
                <a:cubicBezTo>
                  <a:pt x="3502066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8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8" y="3642229"/>
                  <a:pt x="1771055" y="3636431"/>
                </a:cubicBezTo>
                <a:cubicBezTo>
                  <a:pt x="1659183" y="3633576"/>
                  <a:pt x="1547429" y="3634736"/>
                  <a:pt x="1435676" y="3638305"/>
                </a:cubicBezTo>
                <a:cubicBezTo>
                  <a:pt x="1179420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4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40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2" y="9535"/>
                </a:cubicBezTo>
                <a:cubicBezTo>
                  <a:pt x="769619" y="4223"/>
                  <a:pt x="828415" y="562"/>
                  <a:pt x="887181" y="60"/>
                </a:cubicBez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7F5877-743F-2270-713D-5C720E3612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6" t="4303" r="5919" b="2"/>
          <a:stretch/>
        </p:blipFill>
        <p:spPr>
          <a:xfrm>
            <a:off x="8216270" y="3149449"/>
            <a:ext cx="3928213" cy="3102415"/>
          </a:xfrm>
          <a:custGeom>
            <a:avLst/>
            <a:gdLst/>
            <a:ahLst/>
            <a:cxnLst/>
            <a:rect l="l" t="t" r="r" b="b"/>
            <a:pathLst>
              <a:path w="3524888" h="3647338">
                <a:moveTo>
                  <a:pt x="887180" y="60"/>
                </a:moveTo>
                <a:cubicBezTo>
                  <a:pt x="945946" y="-442"/>
                  <a:pt x="1004683" y="2214"/>
                  <a:pt x="1063120" y="9535"/>
                </a:cubicBezTo>
                <a:cubicBezTo>
                  <a:pt x="1192553" y="25206"/>
                  <a:pt x="1324035" y="29312"/>
                  <a:pt x="1454772" y="21769"/>
                </a:cubicBezTo>
                <a:cubicBezTo>
                  <a:pt x="1583729" y="15160"/>
                  <a:pt x="1712924" y="14714"/>
                  <a:pt x="1842239" y="16589"/>
                </a:cubicBezTo>
                <a:cubicBezTo>
                  <a:pt x="1958874" y="18285"/>
                  <a:pt x="2075628" y="18018"/>
                  <a:pt x="2192263" y="13196"/>
                </a:cubicBezTo>
                <a:cubicBezTo>
                  <a:pt x="2323253" y="7660"/>
                  <a:pt x="2454242" y="2928"/>
                  <a:pt x="2585113" y="13911"/>
                </a:cubicBezTo>
                <a:cubicBezTo>
                  <a:pt x="2699008" y="24482"/>
                  <a:pt x="2813668" y="29758"/>
                  <a:pt x="2928437" y="29714"/>
                </a:cubicBezTo>
                <a:cubicBezTo>
                  <a:pt x="3080601" y="28464"/>
                  <a:pt x="3232406" y="19625"/>
                  <a:pt x="3384330" y="14536"/>
                </a:cubicBezTo>
                <a:lnTo>
                  <a:pt x="3481468" y="12130"/>
                </a:lnTo>
                <a:lnTo>
                  <a:pt x="3481325" y="16098"/>
                </a:lnTo>
                <a:lnTo>
                  <a:pt x="3493308" y="84630"/>
                </a:lnTo>
                <a:lnTo>
                  <a:pt x="3493318" y="92959"/>
                </a:lnTo>
                <a:cubicBezTo>
                  <a:pt x="3495694" y="161085"/>
                  <a:pt x="3501168" y="229143"/>
                  <a:pt x="3512114" y="297090"/>
                </a:cubicBezTo>
                <a:cubicBezTo>
                  <a:pt x="3519231" y="340796"/>
                  <a:pt x="3524136" y="384681"/>
                  <a:pt x="3524809" y="428543"/>
                </a:cubicBezTo>
                <a:cubicBezTo>
                  <a:pt x="3525482" y="472405"/>
                  <a:pt x="3521923" y="516245"/>
                  <a:pt x="3512114" y="559861"/>
                </a:cubicBezTo>
                <a:cubicBezTo>
                  <a:pt x="3491119" y="656469"/>
                  <a:pt x="3485617" y="754605"/>
                  <a:pt x="3495724" y="852186"/>
                </a:cubicBezTo>
                <a:cubicBezTo>
                  <a:pt x="3504577" y="948437"/>
                  <a:pt x="3505176" y="1044867"/>
                  <a:pt x="3502664" y="1141386"/>
                </a:cubicBezTo>
                <a:cubicBezTo>
                  <a:pt x="3500391" y="1228440"/>
                  <a:pt x="3500749" y="1315584"/>
                  <a:pt x="3507210" y="1402639"/>
                </a:cubicBezTo>
                <a:cubicBezTo>
                  <a:pt x="3514626" y="1500407"/>
                  <a:pt x="3520966" y="1598176"/>
                  <a:pt x="3506251" y="1695857"/>
                </a:cubicBezTo>
                <a:cubicBezTo>
                  <a:pt x="3492089" y="1780866"/>
                  <a:pt x="3485019" y="1866447"/>
                  <a:pt x="3485079" y="1952109"/>
                </a:cubicBezTo>
                <a:cubicBezTo>
                  <a:pt x="3486753" y="2065682"/>
                  <a:pt x="3498595" y="2178986"/>
                  <a:pt x="3505414" y="2292381"/>
                </a:cubicBezTo>
                <a:cubicBezTo>
                  <a:pt x="3514746" y="2447918"/>
                  <a:pt x="3522760" y="2603544"/>
                  <a:pt x="3508405" y="2759171"/>
                </a:cubicBezTo>
                <a:cubicBezTo>
                  <a:pt x="3497997" y="2866762"/>
                  <a:pt x="3488427" y="2974352"/>
                  <a:pt x="3496442" y="3082389"/>
                </a:cubicBezTo>
                <a:cubicBezTo>
                  <a:pt x="3502065" y="3158639"/>
                  <a:pt x="3510200" y="3234980"/>
                  <a:pt x="3504816" y="3311409"/>
                </a:cubicBezTo>
                <a:lnTo>
                  <a:pt x="3500655" y="3407763"/>
                </a:lnTo>
                <a:lnTo>
                  <a:pt x="3500528" y="3407763"/>
                </a:lnTo>
                <a:lnTo>
                  <a:pt x="3500186" y="3418624"/>
                </a:lnTo>
                <a:lnTo>
                  <a:pt x="3498431" y="3459279"/>
                </a:lnTo>
                <a:lnTo>
                  <a:pt x="3498786" y="3476530"/>
                </a:lnTo>
                <a:lnTo>
                  <a:pt x="3500070" y="3476530"/>
                </a:lnTo>
                <a:lnTo>
                  <a:pt x="3504922" y="3592711"/>
                </a:lnTo>
                <a:lnTo>
                  <a:pt x="3504733" y="3642505"/>
                </a:lnTo>
                <a:lnTo>
                  <a:pt x="3344090" y="3645620"/>
                </a:lnTo>
                <a:cubicBezTo>
                  <a:pt x="3179267" y="3652578"/>
                  <a:pt x="3015642" y="3636699"/>
                  <a:pt x="2851776" y="3628492"/>
                </a:cubicBezTo>
                <a:cubicBezTo>
                  <a:pt x="2716167" y="3622675"/>
                  <a:pt x="2580186" y="3623335"/>
                  <a:pt x="2444683" y="3630454"/>
                </a:cubicBezTo>
                <a:cubicBezTo>
                  <a:pt x="2220221" y="3640802"/>
                  <a:pt x="1995757" y="3642229"/>
                  <a:pt x="1771055" y="3636431"/>
                </a:cubicBezTo>
                <a:cubicBezTo>
                  <a:pt x="1659183" y="3633576"/>
                  <a:pt x="1547429" y="3634736"/>
                  <a:pt x="1435675" y="3638305"/>
                </a:cubicBezTo>
                <a:cubicBezTo>
                  <a:pt x="1179419" y="3646601"/>
                  <a:pt x="923403" y="3637323"/>
                  <a:pt x="667265" y="3634558"/>
                </a:cubicBezTo>
                <a:cubicBezTo>
                  <a:pt x="569736" y="3633488"/>
                  <a:pt x="472205" y="3633665"/>
                  <a:pt x="374793" y="3637679"/>
                </a:cubicBezTo>
                <a:cubicBezTo>
                  <a:pt x="264415" y="3642140"/>
                  <a:pt x="154036" y="3643412"/>
                  <a:pt x="43657" y="3642932"/>
                </a:cubicBezTo>
                <a:lnTo>
                  <a:pt x="11965" y="3642429"/>
                </a:lnTo>
                <a:lnTo>
                  <a:pt x="24360" y="3479541"/>
                </a:lnTo>
                <a:cubicBezTo>
                  <a:pt x="26194" y="3423392"/>
                  <a:pt x="25594" y="3367189"/>
                  <a:pt x="22559" y="3311038"/>
                </a:cubicBezTo>
                <a:cubicBezTo>
                  <a:pt x="16343" y="3197955"/>
                  <a:pt x="-628" y="3084971"/>
                  <a:pt x="13594" y="2971689"/>
                </a:cubicBezTo>
                <a:cubicBezTo>
                  <a:pt x="38335" y="2776712"/>
                  <a:pt x="12519" y="2582431"/>
                  <a:pt x="4272" y="2387950"/>
                </a:cubicBezTo>
                <a:cubicBezTo>
                  <a:pt x="-3262" y="2237604"/>
                  <a:pt x="2250" y="2086990"/>
                  <a:pt x="20765" y="1937298"/>
                </a:cubicBezTo>
                <a:cubicBezTo>
                  <a:pt x="38958" y="1790576"/>
                  <a:pt x="37113" y="1642627"/>
                  <a:pt x="15268" y="1496252"/>
                </a:cubicBezTo>
                <a:cubicBezTo>
                  <a:pt x="7718" y="1430798"/>
                  <a:pt x="7400" y="1364898"/>
                  <a:pt x="14311" y="1299395"/>
                </a:cubicBezTo>
                <a:cubicBezTo>
                  <a:pt x="22640" y="1195064"/>
                  <a:pt x="20682" y="1090348"/>
                  <a:pt x="8455" y="986285"/>
                </a:cubicBezTo>
                <a:cubicBezTo>
                  <a:pt x="-8159" y="849535"/>
                  <a:pt x="3794" y="712390"/>
                  <a:pt x="9890" y="575540"/>
                </a:cubicBezTo>
                <a:cubicBezTo>
                  <a:pt x="14432" y="472556"/>
                  <a:pt x="17180" y="369671"/>
                  <a:pt x="12878" y="266688"/>
                </a:cubicBezTo>
                <a:lnTo>
                  <a:pt x="14418" y="21931"/>
                </a:lnTo>
                <a:lnTo>
                  <a:pt x="163536" y="23733"/>
                </a:lnTo>
                <a:cubicBezTo>
                  <a:pt x="346324" y="25875"/>
                  <a:pt x="528992" y="25875"/>
                  <a:pt x="711061" y="9535"/>
                </a:cubicBezTo>
                <a:cubicBezTo>
                  <a:pt x="769618" y="4223"/>
                  <a:pt x="828414" y="562"/>
                  <a:pt x="887180" y="6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25290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5F2884-BF1C-2ACF-8021-4D832F0FE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 dirty="0"/>
              <a:t>Introduction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B4FE6-2281-FA43-A1C0-E2BEED3CD4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 lnSpcReduction="10000"/>
          </a:bodyPr>
          <a:lstStyle/>
          <a:p>
            <a:r>
              <a:rPr lang="en-US" sz="2200" dirty="0"/>
              <a:t>Vehicle Kinematics are hard to model due to a lack of information available online.</a:t>
            </a:r>
          </a:p>
          <a:p>
            <a:r>
              <a:rPr lang="en-US" sz="2200" dirty="0"/>
              <a:t>EVs such as the Tesla Model S has set new standards for production car coefficient of drag (0.208)!</a:t>
            </a:r>
          </a:p>
          <a:p>
            <a:r>
              <a:rPr lang="en-US" sz="2200" dirty="0"/>
              <a:t>Modeling effects of drag on a drive is helpful to optimize commercial route planning and speed (e.g. UPS trucks)</a:t>
            </a:r>
          </a:p>
          <a:p>
            <a:endParaRPr lang="en-US" sz="2200" dirty="0"/>
          </a:p>
        </p:txBody>
      </p:sp>
      <p:pic>
        <p:nvPicPr>
          <p:cNvPr id="5" name="Picture 4" descr="Cars parked in a line">
            <a:extLst>
              <a:ext uri="{FF2B5EF4-FFF2-40B4-BE49-F238E27FC236}">
                <a16:creationId xmlns:a16="http://schemas.microsoft.com/office/drawing/2014/main" id="{0224CD0F-51B4-00A2-1836-EC8B5A58E3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08" r="356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50318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21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23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C4A49B-D0E4-6DAD-795B-A8EE13AC1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800526"/>
          </a:xfrm>
        </p:spPr>
        <p:txBody>
          <a:bodyPr>
            <a:normAutofit/>
          </a:bodyPr>
          <a:lstStyle/>
          <a:p>
            <a:r>
              <a:rPr lang="en-US"/>
              <a:t>Project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11D69-F929-4C54-89D4-988526803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623381"/>
            <a:ext cx="3888528" cy="35535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Problem</a:t>
            </a:r>
            <a:r>
              <a:rPr lang="en-US" sz="2000" dirty="0"/>
              <a:t>: It is very difficult for researchers and consumers to easily find technical specifications for various vehicles without prior industry relationships.</a:t>
            </a:r>
          </a:p>
          <a:p>
            <a:pPr marL="0" indent="0">
              <a:buNone/>
            </a:pPr>
            <a:r>
              <a:rPr lang="en-US" sz="2000" b="1" dirty="0"/>
              <a:t>Answer</a:t>
            </a:r>
            <a:r>
              <a:rPr lang="en-US" sz="2000" dirty="0"/>
              <a:t>: Create a website and application programming interface (API) for researchers to to consult.</a:t>
            </a:r>
          </a:p>
          <a:p>
            <a:pPr marL="0" indent="0">
              <a:buNone/>
            </a:pPr>
            <a:r>
              <a:rPr lang="en-US" sz="2000" dirty="0"/>
              <a:t>(Stretch Goal) Demonstrate uses through a web application Modeling and Simulation Tool</a:t>
            </a:r>
          </a:p>
          <a:p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458B24-0FF0-7A37-8A69-587B77E61D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4"/>
          <a:stretch/>
        </p:blipFill>
        <p:spPr>
          <a:xfrm>
            <a:off x="6347791" y="159026"/>
            <a:ext cx="5698435" cy="654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68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C4A49B-D0E4-6DAD-795B-A8EE13AC1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/>
              <a:t>Vehicle Data</a:t>
            </a:r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A11D69-F929-4C54-89D4-9885268032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0936" y="2660904"/>
                <a:ext cx="4818888" cy="3547872"/>
              </a:xfrm>
            </p:spPr>
            <p:txBody>
              <a:bodyPr anchor="t">
                <a:normAutofit/>
              </a:bodyPr>
              <a:lstStyle/>
              <a:p>
                <a:r>
                  <a:rPr lang="en-US" sz="1700"/>
                  <a:t>Designed a database to store all data related to cars.</a:t>
                </a:r>
              </a:p>
              <a:p>
                <a:r>
                  <a:rPr lang="en-US" sz="1700"/>
                  <a:t>Create a web form where users or manufacturers can submit technical specifications for their vehicles.</a:t>
                </a:r>
              </a:p>
              <a:p>
                <a:r>
                  <a:rPr lang="en-US" sz="1700"/>
                  <a:t>Link all collected to sources through relational database architecture.</a:t>
                </a:r>
              </a:p>
              <a:p>
                <a:r>
                  <a:rPr lang="en-US" sz="1700"/>
                  <a:t>Primary concern is curb weight (kg), Cd, CdA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7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1700" b="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700"/>
                  <a:t>), power (kW)</a:t>
                </a:r>
              </a:p>
              <a:p>
                <a:r>
                  <a:rPr lang="en-US" sz="1700"/>
                  <a:t>Create ancillary functions to convert specifications from imperial units to metric/ISO (e.g. ft-lbs to N-m)</a:t>
                </a:r>
              </a:p>
              <a:p>
                <a:endParaRPr lang="en-US" sz="170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CA11D69-F929-4C54-89D4-9885268032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0936" y="2660904"/>
                <a:ext cx="4818888" cy="3547872"/>
              </a:xfrm>
              <a:blipFill>
                <a:blip r:embed="rId2"/>
                <a:stretch>
                  <a:fillRect l="-525" t="-1423" r="-13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E3D6597-3D1A-06BD-24E4-2A75BF3CA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812" y="640080"/>
            <a:ext cx="4671439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58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21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C4A49B-D0E4-6DAD-795B-A8EE13AC1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/>
              <a:t>Drive Modeling</a:t>
            </a:r>
          </a:p>
        </p:txBody>
      </p:sp>
      <p:sp>
        <p:nvSpPr>
          <p:cNvPr id="4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11D69-F929-4C54-89D4-988526803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1900" u="sng" dirty="0"/>
              <a:t>Tasks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900" dirty="0"/>
              <a:t>Collect data from real drives using GPS (currently using </a:t>
            </a:r>
            <a:r>
              <a:rPr lang="en-US" sz="1900" dirty="0" err="1"/>
              <a:t>Matlab</a:t>
            </a:r>
            <a:r>
              <a:rPr lang="en-US" sz="1900" dirty="0"/>
              <a:t> Mobile on iPhone 14 Pro and beta Web App capability)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900" dirty="0"/>
              <a:t>Convert latitude, longitude, altitude (LLA) to Earth Centered, Earth Fixed (ECEF)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900" dirty="0"/>
              <a:t>Calculate speed/velocity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900" dirty="0"/>
              <a:t>Use as input to model for vehicle dynamics</a:t>
            </a:r>
          </a:p>
          <a:p>
            <a:pPr marL="514350" indent="-514350">
              <a:buFont typeface="+mj-lt"/>
              <a:buAutoNum type="arabicPeriod"/>
            </a:pPr>
            <a:endParaRPr lang="en-US" sz="1900" dirty="0"/>
          </a:p>
          <a:p>
            <a:endParaRPr lang="en-US" sz="1900" dirty="0"/>
          </a:p>
          <a:p>
            <a:endParaRPr lang="en-US" sz="19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84C8CB-0FF0-3676-3D4C-7D6D5903AB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30"/>
          <a:stretch/>
        </p:blipFill>
        <p:spPr>
          <a:xfrm>
            <a:off x="6099048" y="1802487"/>
            <a:ext cx="5458968" cy="325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23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7D949-7554-DA8F-0B18-DFA037B56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Determining Speed</a:t>
            </a:r>
            <a:endParaRPr lang="en-US" sz="5400" dirty="0"/>
          </a:p>
        </p:txBody>
      </p:sp>
      <p:sp>
        <p:nvSpPr>
          <p:cNvPr id="18" name="Freeform: Shape 13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Time compass on hand">
            <a:extLst>
              <a:ext uri="{FF2B5EF4-FFF2-40B4-BE49-F238E27FC236}">
                <a16:creationId xmlns:a16="http://schemas.microsoft.com/office/drawing/2014/main" id="{E67D9C17-1C43-0666-6DF3-B1B4ED6CAB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37" r="2111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81059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4A49B-D0E4-6DAD-795B-A8EE13AC1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505575" cy="1325563"/>
          </a:xfrm>
        </p:spPr>
        <p:txBody>
          <a:bodyPr>
            <a:normAutofit/>
          </a:bodyPr>
          <a:lstStyle/>
          <a:p>
            <a:r>
              <a:rPr lang="en-US" dirty="0"/>
              <a:t>Determining Speed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11D69-F929-4C54-89D4-988526803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5575" cy="4351338"/>
          </a:xfrm>
        </p:spPr>
        <p:txBody>
          <a:bodyPr>
            <a:normAutofit/>
          </a:bodyPr>
          <a:lstStyle/>
          <a:p>
            <a:endParaRPr lang="en-US" sz="2200"/>
          </a:p>
          <a:p>
            <a:r>
              <a:rPr lang="en-US" sz="2200"/>
              <a:t>Typical GPS coordinates are given in LLA (WGS84). This is a model established in 1984 for the earth’s ellipsoidal shape.</a:t>
            </a:r>
          </a:p>
          <a:p>
            <a:r>
              <a:rPr lang="en-US" sz="2200"/>
              <a:t>Typically an ellipsoid function to convert to Earth. Centered-Earth Fixed.</a:t>
            </a:r>
          </a:p>
          <a:p>
            <a:r>
              <a:rPr lang="en-US" sz="2200"/>
              <a:t>Earth Centered, Earth Fixed (ECEF) is a cartesian model of space with the center of the earth as the origin. Points on the surface of the earth are mapped to their cartesian coordinates.</a:t>
            </a:r>
          </a:p>
          <a:p>
            <a:r>
              <a:rPr lang="en-US" sz="2200"/>
              <a:t>Math in ECEF is much easier than in WGS84 (similar to spherical but complicated)</a:t>
            </a:r>
          </a:p>
          <a:p>
            <a:pPr marL="0" indent="0">
              <a:buNone/>
            </a:pPr>
            <a:endParaRPr lang="en-US" sz="2200"/>
          </a:p>
        </p:txBody>
      </p:sp>
      <p:pic>
        <p:nvPicPr>
          <p:cNvPr id="2068" name="Picture 2059" descr="Snow Globe art">
            <a:extLst>
              <a:ext uri="{FF2B5EF4-FFF2-40B4-BE49-F238E27FC236}">
                <a16:creationId xmlns:a16="http://schemas.microsoft.com/office/drawing/2014/main" id="{2AD6DAE9-34FE-F0B7-859F-E9B09740C0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145" r="38567" b="1"/>
          <a:stretch/>
        </p:blipFill>
        <p:spPr>
          <a:xfrm>
            <a:off x="7737635" y="-1"/>
            <a:ext cx="3555205" cy="6858001"/>
          </a:xfrm>
          <a:prstGeom prst="rect">
            <a:avLst/>
          </a:prstGeom>
        </p:spPr>
      </p:pic>
      <p:sp>
        <p:nvSpPr>
          <p:cNvPr id="2073" name="Rectangle 2072">
            <a:extLst>
              <a:ext uri="{FF2B5EF4-FFF2-40B4-BE49-F238E27FC236}">
                <a16:creationId xmlns:a16="http://schemas.microsoft.com/office/drawing/2014/main" id="{C413D172-8B6A-47F5-9813-DE455773F3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07180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C3139-AB13-72D2-79EA-9B3A02BC8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Speed (cont.)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EBD69B-1F7D-2659-EC84-16C6ABD50F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  <m:m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⁡(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d>
                  </m:oMath>
                </a14:m>
                <a:r>
                  <a:rPr lang="en-US" dirty="0"/>
                  <a:t> is a meridional ellipse given by,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EBD69B-1F7D-2659-EC84-16C6ABD50F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0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0390749-8683-E20D-82DD-2ABFC0266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215" y="3137745"/>
            <a:ext cx="7772400" cy="12365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10B1BF-485E-7940-35E1-1EEFE26DD5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4772" y="4996069"/>
            <a:ext cx="2606624" cy="904467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0E931B6-6076-A5F0-B381-FB96C3E01D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446" r="2" b="174"/>
          <a:stretch/>
        </p:blipFill>
        <p:spPr bwMode="auto">
          <a:xfrm>
            <a:off x="8584272" y="225287"/>
            <a:ext cx="2994507" cy="2703443"/>
          </a:xfrm>
          <a:custGeom>
            <a:avLst/>
            <a:gdLst/>
            <a:ahLst/>
            <a:cxnLst/>
            <a:rect l="l" t="t" r="r" b="b"/>
            <a:pathLst>
              <a:path w="4801088" h="3782741">
                <a:moveTo>
                  <a:pt x="2217908" y="0"/>
                </a:moveTo>
                <a:cubicBezTo>
                  <a:pt x="3644559" y="0"/>
                  <a:pt x="4801088" y="1156529"/>
                  <a:pt x="4801088" y="2583180"/>
                </a:cubicBezTo>
                <a:cubicBezTo>
                  <a:pt x="4801088" y="2939843"/>
                  <a:pt x="4728805" y="3279623"/>
                  <a:pt x="4598089" y="3588671"/>
                </a:cubicBezTo>
                <a:lnTo>
                  <a:pt x="4504600" y="3782741"/>
                </a:lnTo>
                <a:lnTo>
                  <a:pt x="0" y="3782741"/>
                </a:lnTo>
                <a:lnTo>
                  <a:pt x="0" y="1263826"/>
                </a:lnTo>
                <a:lnTo>
                  <a:pt x="75894" y="1138900"/>
                </a:lnTo>
                <a:cubicBezTo>
                  <a:pt x="540111" y="451769"/>
                  <a:pt x="1326251" y="0"/>
                  <a:pt x="221790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54401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35DE5-A178-6280-CF17-F059B54A0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East North Up – Tangential Coordinates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A39995-3935-C39C-DA1D-3B18B7164F4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92346"/>
            <a:ext cx="5539442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3D8B706-FF04-69DD-05B9-513989DD0AC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82248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18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7866</TotalTime>
  <Words>441</Words>
  <Application>Microsoft Macintosh PowerPoint</Application>
  <PresentationFormat>Widescreen</PresentationFormat>
  <Paragraphs>46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Courier</vt:lpstr>
      <vt:lpstr>Office Theme</vt:lpstr>
      <vt:lpstr>AuVeDT</vt:lpstr>
      <vt:lpstr>Introduction</vt:lpstr>
      <vt:lpstr>Project Description</vt:lpstr>
      <vt:lpstr>Vehicle Data</vt:lpstr>
      <vt:lpstr>Drive Modeling</vt:lpstr>
      <vt:lpstr>Determining Speed</vt:lpstr>
      <vt:lpstr>Determining Speed (cont.)</vt:lpstr>
      <vt:lpstr>Determining Speed (cont.)</vt:lpstr>
      <vt:lpstr>East North Up – Tangential Coordinates</vt:lpstr>
      <vt:lpstr>Practical Implementation</vt:lpstr>
      <vt:lpstr>Combining Real GPS drives with Vehicle Performance</vt:lpstr>
      <vt:lpstr>Results</vt:lpstr>
      <vt:lpstr>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AuVeDT</dc:title>
  <dc:creator>Markus Kreitzer</dc:creator>
  <cp:lastModifiedBy>Markus Kreitzer</cp:lastModifiedBy>
  <cp:revision>2</cp:revision>
  <dcterms:created xsi:type="dcterms:W3CDTF">2022-11-24T11:49:41Z</dcterms:created>
  <dcterms:modified xsi:type="dcterms:W3CDTF">2022-12-01T14:18:31Z</dcterms:modified>
</cp:coreProperties>
</file>